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138"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nl-NL"/>
              <a:t>Klik om stijl te bewerken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A6BC2A4E-96CB-43EF-BDA5-A8906D4B9146}" type="datetimeFigureOut">
              <a:rPr lang="nl-NL" smtClean="0"/>
              <a:t>28-3-2023</a:t>
            </a:fld>
            <a:endParaRPr lang="nl-NL"/>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nl-NL"/>
          </a:p>
        </p:txBody>
      </p:sp>
      <p:sp>
        <p:nvSpPr>
          <p:cNvPr id="6" name="Slide Number Placeholder 5"/>
          <p:cNvSpPr>
            <a:spLocks noGrp="1"/>
          </p:cNvSpPr>
          <p:nvPr>
            <p:ph type="sldNum" sz="quarter" idx="12"/>
          </p:nvPr>
        </p:nvSpPr>
        <p:spPr>
          <a:xfrm>
            <a:off x="10469880" y="320040"/>
            <a:ext cx="914400" cy="320040"/>
          </a:xfrm>
        </p:spPr>
        <p:txBody>
          <a:bodyPr/>
          <a:lstStyle/>
          <a:p>
            <a:fld id="{E0A6FC4E-A8B2-4302-B3DD-B28F80173A32}" type="slidenum">
              <a:rPr lang="nl-NL" smtClean="0"/>
              <a:t>‹nr.›</a:t>
            </a:fld>
            <a:endParaRPr lang="nl-NL"/>
          </a:p>
        </p:txBody>
      </p:sp>
    </p:spTree>
    <p:extLst>
      <p:ext uri="{BB962C8B-B14F-4D97-AF65-F5344CB8AC3E}">
        <p14:creationId xmlns:p14="http://schemas.microsoft.com/office/powerpoint/2010/main" val="1046597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6BC2A4E-96CB-43EF-BDA5-A8906D4B9146}" type="datetimeFigureOut">
              <a:rPr lang="nl-NL" smtClean="0"/>
              <a:t>28-3-2023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0A6FC4E-A8B2-4302-B3DD-B28F80173A32}" type="slidenum">
              <a:rPr lang="nl-NL" smtClean="0"/>
              <a:t>‹nr.›</a:t>
            </a:fld>
            <a:endParaRPr lang="nl-NL"/>
          </a:p>
        </p:txBody>
      </p:sp>
    </p:spTree>
    <p:extLst>
      <p:ext uri="{BB962C8B-B14F-4D97-AF65-F5344CB8AC3E}">
        <p14:creationId xmlns:p14="http://schemas.microsoft.com/office/powerpoint/2010/main" val="3493722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804672" y="320040"/>
            <a:ext cx="3657600" cy="320040"/>
          </a:xfrm>
        </p:spPr>
        <p:txBody>
          <a:bodyPr/>
          <a:lstStyle/>
          <a:p>
            <a:fld id="{A6BC2A4E-96CB-43EF-BDA5-A8906D4B9146}" type="datetimeFigureOut">
              <a:rPr lang="nl-NL" smtClean="0"/>
              <a:t>28-3-2023</a:t>
            </a:fld>
            <a:endParaRPr lang="nl-NL"/>
          </a:p>
        </p:txBody>
      </p:sp>
      <p:sp>
        <p:nvSpPr>
          <p:cNvPr id="5" name="Footer Placeholder 4"/>
          <p:cNvSpPr>
            <a:spLocks noGrp="1"/>
          </p:cNvSpPr>
          <p:nvPr>
            <p:ph type="ftr" sz="quarter" idx="11"/>
          </p:nvPr>
        </p:nvSpPr>
        <p:spPr>
          <a:xfrm>
            <a:off x="804672" y="6227064"/>
            <a:ext cx="10588752" cy="320040"/>
          </a:xfrm>
        </p:spPr>
        <p:txBody>
          <a:bodyPr/>
          <a:lstStyle/>
          <a:p>
            <a:endParaRPr lang="nl-NL"/>
          </a:p>
        </p:txBody>
      </p:sp>
      <p:sp>
        <p:nvSpPr>
          <p:cNvPr id="6" name="Slide Number Placeholder 5"/>
          <p:cNvSpPr>
            <a:spLocks noGrp="1"/>
          </p:cNvSpPr>
          <p:nvPr>
            <p:ph type="sldNum" sz="quarter" idx="12"/>
          </p:nvPr>
        </p:nvSpPr>
        <p:spPr>
          <a:xfrm>
            <a:off x="10469880" y="320040"/>
            <a:ext cx="914400" cy="320040"/>
          </a:xfrm>
        </p:spPr>
        <p:txBody>
          <a:bodyPr/>
          <a:lstStyle/>
          <a:p>
            <a:fld id="{E0A6FC4E-A8B2-4302-B3DD-B28F80173A32}" type="slidenum">
              <a:rPr lang="nl-NL" smtClean="0"/>
              <a:t>‹nr.›</a:t>
            </a:fld>
            <a:endParaRPr lang="nl-NL"/>
          </a:p>
        </p:txBody>
      </p:sp>
    </p:spTree>
    <p:extLst>
      <p:ext uri="{BB962C8B-B14F-4D97-AF65-F5344CB8AC3E}">
        <p14:creationId xmlns:p14="http://schemas.microsoft.com/office/powerpoint/2010/main" val="3475825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nl-NL"/>
              <a:t>Klik om stijl te bewerken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6BC2A4E-96CB-43EF-BDA5-A8906D4B9146}" type="datetimeFigureOut">
              <a:rPr lang="nl-NL" smtClean="0"/>
              <a:t>28-3-2023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0A6FC4E-A8B2-4302-B3DD-B28F80173A32}" type="slidenum">
              <a:rPr lang="nl-NL" smtClean="0"/>
              <a:t>‹nr.›</a:t>
            </a:fld>
            <a:endParaRPr lang="nl-NL"/>
          </a:p>
        </p:txBody>
      </p:sp>
    </p:spTree>
    <p:extLst>
      <p:ext uri="{BB962C8B-B14F-4D97-AF65-F5344CB8AC3E}">
        <p14:creationId xmlns:p14="http://schemas.microsoft.com/office/powerpoint/2010/main" val="2104044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nl-NL"/>
              <a:t>Klik om stijl te bewerken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804672" y="320040"/>
            <a:ext cx="3657600" cy="320040"/>
          </a:xfrm>
        </p:spPr>
        <p:txBody>
          <a:bodyPr/>
          <a:lstStyle/>
          <a:p>
            <a:fld id="{A6BC2A4E-96CB-43EF-BDA5-A8906D4B9146}" type="datetimeFigureOut">
              <a:rPr lang="nl-NL" smtClean="0"/>
              <a:t>28-3-2023</a:t>
            </a:fld>
            <a:endParaRPr lang="nl-NL"/>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nl-NL"/>
          </a:p>
        </p:txBody>
      </p:sp>
      <p:sp>
        <p:nvSpPr>
          <p:cNvPr id="6" name="Slide Number Placeholder 5"/>
          <p:cNvSpPr>
            <a:spLocks noGrp="1"/>
          </p:cNvSpPr>
          <p:nvPr>
            <p:ph type="sldNum" sz="quarter" idx="12"/>
          </p:nvPr>
        </p:nvSpPr>
        <p:spPr>
          <a:xfrm>
            <a:off x="10469880" y="320040"/>
            <a:ext cx="914400" cy="320040"/>
          </a:xfrm>
        </p:spPr>
        <p:txBody>
          <a:bodyPr/>
          <a:lstStyle/>
          <a:p>
            <a:fld id="{E0A6FC4E-A8B2-4302-B3DD-B28F80173A32}" type="slidenum">
              <a:rPr lang="nl-NL" smtClean="0"/>
              <a:t>‹nr.›</a:t>
            </a:fld>
            <a:endParaRPr lang="nl-NL"/>
          </a:p>
        </p:txBody>
      </p:sp>
    </p:spTree>
    <p:extLst>
      <p:ext uri="{BB962C8B-B14F-4D97-AF65-F5344CB8AC3E}">
        <p14:creationId xmlns:p14="http://schemas.microsoft.com/office/powerpoint/2010/main" val="3561017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nl-NL"/>
              <a:t>Klik om stijl te bewerken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a:xfrm>
            <a:off x="804672" y="320040"/>
            <a:ext cx="3657600" cy="320040"/>
          </a:xfrm>
        </p:spPr>
        <p:txBody>
          <a:bodyPr/>
          <a:lstStyle/>
          <a:p>
            <a:fld id="{A6BC2A4E-96CB-43EF-BDA5-A8906D4B9146}" type="datetimeFigureOut">
              <a:rPr lang="nl-NL" smtClean="0"/>
              <a:t>28-3-2023</a:t>
            </a:fld>
            <a:endParaRPr lang="nl-NL"/>
          </a:p>
        </p:txBody>
      </p:sp>
      <p:sp>
        <p:nvSpPr>
          <p:cNvPr id="6" name="Footer Placeholder 5"/>
          <p:cNvSpPr>
            <a:spLocks noGrp="1"/>
          </p:cNvSpPr>
          <p:nvPr>
            <p:ph type="ftr" sz="quarter" idx="11"/>
          </p:nvPr>
        </p:nvSpPr>
        <p:spPr>
          <a:xfrm>
            <a:off x="804672" y="6227064"/>
            <a:ext cx="10588752" cy="320040"/>
          </a:xfrm>
        </p:spPr>
        <p:txBody>
          <a:bodyPr/>
          <a:lstStyle/>
          <a:p>
            <a:endParaRPr lang="nl-NL"/>
          </a:p>
        </p:txBody>
      </p:sp>
      <p:sp>
        <p:nvSpPr>
          <p:cNvPr id="7" name="Slide Number Placeholder 6"/>
          <p:cNvSpPr>
            <a:spLocks noGrp="1"/>
          </p:cNvSpPr>
          <p:nvPr>
            <p:ph type="sldNum" sz="quarter" idx="12"/>
          </p:nvPr>
        </p:nvSpPr>
        <p:spPr>
          <a:xfrm>
            <a:off x="10469880" y="320040"/>
            <a:ext cx="914400" cy="320040"/>
          </a:xfrm>
        </p:spPr>
        <p:txBody>
          <a:bodyPr/>
          <a:lstStyle/>
          <a:p>
            <a:fld id="{E0A6FC4E-A8B2-4302-B3DD-B28F80173A32}" type="slidenum">
              <a:rPr lang="nl-NL" smtClean="0"/>
              <a:t>‹nr.›</a:t>
            </a:fld>
            <a:endParaRPr lang="nl-NL"/>
          </a:p>
        </p:txBody>
      </p:sp>
    </p:spTree>
    <p:extLst>
      <p:ext uri="{BB962C8B-B14F-4D97-AF65-F5344CB8AC3E}">
        <p14:creationId xmlns:p14="http://schemas.microsoft.com/office/powerpoint/2010/main" val="369199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nl-NL"/>
              <a:t>Klik om stijl te bewerken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5125305" y="1488985"/>
            <a:ext cx="6264350" cy="169685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118447" y="4351687"/>
            <a:ext cx="6265588" cy="17040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a:xfrm>
            <a:off x="804672" y="320040"/>
            <a:ext cx="3657600" cy="320040"/>
          </a:xfrm>
        </p:spPr>
        <p:txBody>
          <a:bodyPr/>
          <a:lstStyle/>
          <a:p>
            <a:fld id="{A6BC2A4E-96CB-43EF-BDA5-A8906D4B9146}" type="datetimeFigureOut">
              <a:rPr lang="nl-NL" smtClean="0"/>
              <a:t>28-3-2023</a:t>
            </a:fld>
            <a:endParaRPr lang="nl-NL"/>
          </a:p>
        </p:txBody>
      </p:sp>
      <p:sp>
        <p:nvSpPr>
          <p:cNvPr id="8" name="Footer Placeholder 7"/>
          <p:cNvSpPr>
            <a:spLocks noGrp="1"/>
          </p:cNvSpPr>
          <p:nvPr>
            <p:ph type="ftr" sz="quarter" idx="11"/>
          </p:nvPr>
        </p:nvSpPr>
        <p:spPr>
          <a:xfrm>
            <a:off x="804672" y="6227064"/>
            <a:ext cx="10588752" cy="320040"/>
          </a:xfrm>
        </p:spPr>
        <p:txBody>
          <a:bodyPr/>
          <a:lstStyle/>
          <a:p>
            <a:endParaRPr lang="nl-NL"/>
          </a:p>
        </p:txBody>
      </p:sp>
      <p:sp>
        <p:nvSpPr>
          <p:cNvPr id="9" name="Slide Number Placeholder 8"/>
          <p:cNvSpPr>
            <a:spLocks noGrp="1"/>
          </p:cNvSpPr>
          <p:nvPr>
            <p:ph type="sldNum" sz="quarter" idx="12"/>
          </p:nvPr>
        </p:nvSpPr>
        <p:spPr>
          <a:xfrm>
            <a:off x="10469880" y="320040"/>
            <a:ext cx="914400" cy="320040"/>
          </a:xfrm>
        </p:spPr>
        <p:txBody>
          <a:bodyPr/>
          <a:lstStyle/>
          <a:p>
            <a:fld id="{E0A6FC4E-A8B2-4302-B3DD-B28F80173A32}" type="slidenum">
              <a:rPr lang="nl-NL" smtClean="0"/>
              <a:t>‹nr.›</a:t>
            </a:fld>
            <a:endParaRPr lang="nl-NL"/>
          </a:p>
        </p:txBody>
      </p:sp>
    </p:spTree>
    <p:extLst>
      <p:ext uri="{BB962C8B-B14F-4D97-AF65-F5344CB8AC3E}">
        <p14:creationId xmlns:p14="http://schemas.microsoft.com/office/powerpoint/2010/main" val="735438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nl-NL"/>
              <a:t>Klik om stijl te bewerken</a:t>
            </a:r>
            <a:endParaRPr lang="en-US" dirty="0"/>
          </a:p>
        </p:txBody>
      </p:sp>
      <p:sp>
        <p:nvSpPr>
          <p:cNvPr id="3" name="Date Placeholder 2"/>
          <p:cNvSpPr>
            <a:spLocks noGrp="1"/>
          </p:cNvSpPr>
          <p:nvPr>
            <p:ph type="dt" sz="half" idx="10"/>
          </p:nvPr>
        </p:nvSpPr>
        <p:spPr/>
        <p:txBody>
          <a:bodyPr/>
          <a:lstStyle/>
          <a:p>
            <a:fld id="{A6BC2A4E-96CB-43EF-BDA5-A8906D4B9146}" type="datetimeFigureOut">
              <a:rPr lang="nl-NL" smtClean="0"/>
              <a:t>28-3-2023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E0A6FC4E-A8B2-4302-B3DD-B28F80173A32}" type="slidenum">
              <a:rPr lang="nl-NL" smtClean="0"/>
              <a:t>‹nr.›</a:t>
            </a:fld>
            <a:endParaRPr lang="nl-NL"/>
          </a:p>
        </p:txBody>
      </p:sp>
    </p:spTree>
    <p:extLst>
      <p:ext uri="{BB962C8B-B14F-4D97-AF65-F5344CB8AC3E}">
        <p14:creationId xmlns:p14="http://schemas.microsoft.com/office/powerpoint/2010/main" val="394171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A6BC2A4E-96CB-43EF-BDA5-A8906D4B9146}" type="datetimeFigureOut">
              <a:rPr lang="nl-NL" smtClean="0"/>
              <a:t>28-3-2023</a:t>
            </a:fld>
            <a:endParaRPr lang="nl-NL"/>
          </a:p>
        </p:txBody>
      </p:sp>
      <p:sp>
        <p:nvSpPr>
          <p:cNvPr id="3" name="Footer Placeholder 2"/>
          <p:cNvSpPr>
            <a:spLocks noGrp="1"/>
          </p:cNvSpPr>
          <p:nvPr>
            <p:ph type="ftr" sz="quarter" idx="11"/>
          </p:nvPr>
        </p:nvSpPr>
        <p:spPr>
          <a:xfrm>
            <a:off x="804672" y="6227064"/>
            <a:ext cx="10588752" cy="320040"/>
          </a:xfrm>
        </p:spPr>
        <p:txBody>
          <a:bodyPr/>
          <a:lstStyle/>
          <a:p>
            <a:endParaRPr lang="nl-NL"/>
          </a:p>
        </p:txBody>
      </p:sp>
      <p:sp>
        <p:nvSpPr>
          <p:cNvPr id="4" name="Slide Number Placeholder 3"/>
          <p:cNvSpPr>
            <a:spLocks noGrp="1"/>
          </p:cNvSpPr>
          <p:nvPr>
            <p:ph type="sldNum" sz="quarter" idx="12"/>
          </p:nvPr>
        </p:nvSpPr>
        <p:spPr>
          <a:xfrm>
            <a:off x="10469880" y="320040"/>
            <a:ext cx="914400" cy="320040"/>
          </a:xfrm>
        </p:spPr>
        <p:txBody>
          <a:bodyPr/>
          <a:lstStyle/>
          <a:p>
            <a:fld id="{E0A6FC4E-A8B2-4302-B3DD-B28F80173A32}" type="slidenum">
              <a:rPr lang="nl-NL" smtClean="0"/>
              <a:t>‹nr.›</a:t>
            </a:fld>
            <a:endParaRPr lang="nl-NL"/>
          </a:p>
        </p:txBody>
      </p:sp>
    </p:spTree>
    <p:extLst>
      <p:ext uri="{BB962C8B-B14F-4D97-AF65-F5344CB8AC3E}">
        <p14:creationId xmlns:p14="http://schemas.microsoft.com/office/powerpoint/2010/main" val="1989061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nl-NL"/>
              <a:t>Klik om stijl te bewerken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A6BC2A4E-96CB-43EF-BDA5-A8906D4B9146}" type="datetimeFigureOut">
              <a:rPr lang="nl-NL" smtClean="0"/>
              <a:t>28-3-2023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0A6FC4E-A8B2-4302-B3DD-B28F80173A32}" type="slidenum">
              <a:rPr lang="nl-NL" smtClean="0"/>
              <a:t>‹nr.›</a:t>
            </a:fld>
            <a:endParaRPr lang="nl-NL"/>
          </a:p>
        </p:txBody>
      </p:sp>
    </p:spTree>
    <p:extLst>
      <p:ext uri="{BB962C8B-B14F-4D97-AF65-F5344CB8AC3E}">
        <p14:creationId xmlns:p14="http://schemas.microsoft.com/office/powerpoint/2010/main" val="108138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nl-NL"/>
              <a:t>Klik om stijl te bewerken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804672" y="320040"/>
            <a:ext cx="3657600" cy="320040"/>
          </a:xfrm>
        </p:spPr>
        <p:txBody>
          <a:bodyPr/>
          <a:lstStyle/>
          <a:p>
            <a:fld id="{A6BC2A4E-96CB-43EF-BDA5-A8906D4B9146}" type="datetimeFigureOut">
              <a:rPr lang="nl-NL" smtClean="0"/>
              <a:t>28-3-2023</a:t>
            </a:fld>
            <a:endParaRPr lang="nl-NL"/>
          </a:p>
        </p:txBody>
      </p:sp>
      <p:sp>
        <p:nvSpPr>
          <p:cNvPr id="6" name="Footer Placeholder 5"/>
          <p:cNvSpPr>
            <a:spLocks noGrp="1"/>
          </p:cNvSpPr>
          <p:nvPr>
            <p:ph type="ftr" sz="quarter" idx="11"/>
          </p:nvPr>
        </p:nvSpPr>
        <p:spPr>
          <a:xfrm>
            <a:off x="804672" y="6227064"/>
            <a:ext cx="5942203" cy="320040"/>
          </a:xfrm>
        </p:spPr>
        <p:txBody>
          <a:bodyPr/>
          <a:lstStyle/>
          <a:p>
            <a:endParaRPr lang="nl-NL"/>
          </a:p>
        </p:txBody>
      </p:sp>
      <p:sp>
        <p:nvSpPr>
          <p:cNvPr id="7" name="Slide Number Placeholder 6"/>
          <p:cNvSpPr>
            <a:spLocks noGrp="1"/>
          </p:cNvSpPr>
          <p:nvPr>
            <p:ph type="sldNum" sz="quarter" idx="12"/>
          </p:nvPr>
        </p:nvSpPr>
        <p:spPr>
          <a:xfrm>
            <a:off x="5828377" y="320040"/>
            <a:ext cx="914400" cy="320040"/>
          </a:xfrm>
        </p:spPr>
        <p:txBody>
          <a:bodyPr/>
          <a:lstStyle/>
          <a:p>
            <a:fld id="{E0A6FC4E-A8B2-4302-B3DD-B28F80173A32}" type="slidenum">
              <a:rPr lang="nl-NL" smtClean="0"/>
              <a:t>‹nr.›</a:t>
            </a:fld>
            <a:endParaRPr lang="nl-NL"/>
          </a:p>
        </p:txBody>
      </p:sp>
    </p:spTree>
    <p:extLst>
      <p:ext uri="{BB962C8B-B14F-4D97-AF65-F5344CB8AC3E}">
        <p14:creationId xmlns:p14="http://schemas.microsoft.com/office/powerpoint/2010/main" val="4167111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A6BC2A4E-96CB-43EF-BDA5-A8906D4B9146}" type="datetimeFigureOut">
              <a:rPr lang="nl-NL" smtClean="0"/>
              <a:t>28-3-2023</a:t>
            </a:fld>
            <a:endParaRPr lang="nl-NL"/>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E0A6FC4E-A8B2-4302-B3DD-B28F80173A32}" type="slidenum">
              <a:rPr lang="nl-NL" smtClean="0"/>
              <a:t>‹nr.›</a:t>
            </a:fld>
            <a:endParaRPr lang="nl-NL"/>
          </a:p>
        </p:txBody>
      </p:sp>
    </p:spTree>
    <p:extLst>
      <p:ext uri="{BB962C8B-B14F-4D97-AF65-F5344CB8AC3E}">
        <p14:creationId xmlns:p14="http://schemas.microsoft.com/office/powerpoint/2010/main" val="16323028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029B82E-722D-45BB-B34F-D4423CBF96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1F7980BB-894F-43B4-B764-9CE95DEF894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2" name="Freeform 5">
              <a:extLst>
                <a:ext uri="{FF2B5EF4-FFF2-40B4-BE49-F238E27FC236}">
                  <a16:creationId xmlns:a16="http://schemas.microsoft.com/office/drawing/2014/main" id="{D6D9E82D-9E8F-4365-8DD3-F87F575AF8C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1CD7CE6C-6D35-4CDB-8C9B-3749731FB4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1D897CC5-D9DC-4B84-8FEE-769DDB3ED73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7F9F68E-05A6-4B4F-A9C4-99F56BA4DE3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FE459AB8-6C83-4017-AD7E-34DDCC29B5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7E35D375-D544-4AA6-B2C0-AECF72D6DA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330D17F1-A1B0-40BD-8617-EE4D6750C8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B66F0F2E-CF96-4F3A-B20B-7A67FED935C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6A12D58E-271D-4783-99B0-2C1098B90B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F9B86422-0052-4CDC-906A-A0991A2900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C6847113-CFAE-4362-A26F-0B1D189964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2AD566C5-BF8B-4C51-82C6-4633CAE5BD7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F156CA36-0366-443D-9A53-7806BDE207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E854E694-6F0F-4143-B88B-DE4C9E02E0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65CBB851-7142-4AAB-8038-999CAB8CE9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5560487F-527D-416F-A6A5-16BC6F6264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1F3D29D7-04A7-4C39-ABC0-CCFFE39BD39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AB11EF01-3B4E-41D2-9E08-0106F319A10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9E2C3217-DC0B-4F91-9F62-A04CDEB2F7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pic>
        <p:nvPicPr>
          <p:cNvPr id="5" name="Picture 4" descr="Close-up van ongeopende blisterverpakkingen voor pillen">
            <a:extLst>
              <a:ext uri="{FF2B5EF4-FFF2-40B4-BE49-F238E27FC236}">
                <a16:creationId xmlns:a16="http://schemas.microsoft.com/office/drawing/2014/main" id="{A34BFBB4-1971-481C-9B3B-262B62FABCC6}"/>
              </a:ext>
            </a:extLst>
          </p:cNvPr>
          <p:cNvPicPr>
            <a:picLocks noChangeAspect="1"/>
          </p:cNvPicPr>
          <p:nvPr/>
        </p:nvPicPr>
        <p:blipFill rotWithShape="1">
          <a:blip r:embed="rId2"/>
          <a:srcRect l="30796" r="24744"/>
          <a:stretch/>
        </p:blipFill>
        <p:spPr>
          <a:xfrm>
            <a:off x="20" y="227"/>
            <a:ext cx="4637303" cy="6858000"/>
          </a:xfrm>
          <a:prstGeom prst="rect">
            <a:avLst/>
          </a:prstGeom>
          <a:ln w="9525">
            <a:noFill/>
          </a:ln>
        </p:spPr>
      </p:pic>
      <p:grpSp>
        <p:nvGrpSpPr>
          <p:cNvPr id="32" name="Group 31">
            <a:extLst>
              <a:ext uri="{FF2B5EF4-FFF2-40B4-BE49-F238E27FC236}">
                <a16:creationId xmlns:a16="http://schemas.microsoft.com/office/drawing/2014/main" id="{F2B7CF55-CC81-4559-9768-354C7462D6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55064" y="1186483"/>
            <a:ext cx="5941686" cy="4477933"/>
            <a:chOff x="807084" y="1186483"/>
            <a:chExt cx="5941686" cy="4477933"/>
          </a:xfrm>
        </p:grpSpPr>
        <p:sp>
          <p:nvSpPr>
            <p:cNvPr id="33" name="Rectangle 32">
              <a:extLst>
                <a:ext uri="{FF2B5EF4-FFF2-40B4-BE49-F238E27FC236}">
                  <a16:creationId xmlns:a16="http://schemas.microsoft.com/office/drawing/2014/main" id="{9FDAF335-846C-48F5-A261-6D242B1ED9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7780" y="1186483"/>
              <a:ext cx="5940295"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9">
              <a:extLst>
                <a:ext uri="{FF2B5EF4-FFF2-40B4-BE49-F238E27FC236}">
                  <a16:creationId xmlns:a16="http://schemas.microsoft.com/office/drawing/2014/main" id="{598CCBBA-616E-4339-A7DE-6168CEEE50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3574311"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FDCDAE4-2A39-4204-B094-CA4F1493DE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7084" y="1991156"/>
              <a:ext cx="5941686"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CA32876E-4D24-4767-A599-146C6A42C661}"/>
              </a:ext>
            </a:extLst>
          </p:cNvPr>
          <p:cNvSpPr>
            <a:spLocks noGrp="1"/>
          </p:cNvSpPr>
          <p:nvPr>
            <p:ph type="ctrTitle"/>
          </p:nvPr>
        </p:nvSpPr>
        <p:spPr>
          <a:xfrm>
            <a:off x="5543394" y="2075504"/>
            <a:ext cx="5769989" cy="1748729"/>
          </a:xfrm>
        </p:spPr>
        <p:txBody>
          <a:bodyPr>
            <a:normAutofit/>
          </a:bodyPr>
          <a:lstStyle/>
          <a:p>
            <a:r>
              <a:rPr lang="nl-NL" sz="4200"/>
              <a:t>Transdermaal medicijnen toedienen (via de huid)</a:t>
            </a:r>
          </a:p>
        </p:txBody>
      </p:sp>
      <p:sp>
        <p:nvSpPr>
          <p:cNvPr id="3" name="Ondertitel 2">
            <a:extLst>
              <a:ext uri="{FF2B5EF4-FFF2-40B4-BE49-F238E27FC236}">
                <a16:creationId xmlns:a16="http://schemas.microsoft.com/office/drawing/2014/main" id="{8A9B8A7F-0E66-4311-91CC-5E42B4D45C87}"/>
              </a:ext>
            </a:extLst>
          </p:cNvPr>
          <p:cNvSpPr>
            <a:spLocks noGrp="1"/>
          </p:cNvSpPr>
          <p:nvPr>
            <p:ph type="subTitle" idx="1"/>
          </p:nvPr>
        </p:nvSpPr>
        <p:spPr>
          <a:xfrm>
            <a:off x="5543396" y="3906266"/>
            <a:ext cx="5769988" cy="1322587"/>
          </a:xfrm>
        </p:spPr>
        <p:txBody>
          <a:bodyPr>
            <a:normAutofit/>
          </a:bodyPr>
          <a:lstStyle/>
          <a:p>
            <a:endParaRPr lang="nl-NL" dirty="0"/>
          </a:p>
        </p:txBody>
      </p:sp>
    </p:spTree>
    <p:extLst>
      <p:ext uri="{BB962C8B-B14F-4D97-AF65-F5344CB8AC3E}">
        <p14:creationId xmlns:p14="http://schemas.microsoft.com/office/powerpoint/2010/main" val="3322930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EDFF257A-042C-46B5-80D1-3E8CFD334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E2836BD6-A1CD-4253-813F-3EDA642A7A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4" name="Freeform 5">
              <a:extLst>
                <a:ext uri="{FF2B5EF4-FFF2-40B4-BE49-F238E27FC236}">
                  <a16:creationId xmlns:a16="http://schemas.microsoft.com/office/drawing/2014/main" id="{63EE4AB3-C905-497E-988B-4D7394894B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6">
              <a:extLst>
                <a:ext uri="{FF2B5EF4-FFF2-40B4-BE49-F238E27FC236}">
                  <a16:creationId xmlns:a16="http://schemas.microsoft.com/office/drawing/2014/main" id="{774DC5FF-D912-4C9F-811A-337208A3B4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7">
              <a:extLst>
                <a:ext uri="{FF2B5EF4-FFF2-40B4-BE49-F238E27FC236}">
                  <a16:creationId xmlns:a16="http://schemas.microsoft.com/office/drawing/2014/main" id="{E04E6A71-624A-4806-A53E-87BC73A85B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8">
              <a:extLst>
                <a:ext uri="{FF2B5EF4-FFF2-40B4-BE49-F238E27FC236}">
                  <a16:creationId xmlns:a16="http://schemas.microsoft.com/office/drawing/2014/main" id="{E1871C83-254F-49CD-8EA7-8CB7089B80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9">
              <a:extLst>
                <a:ext uri="{FF2B5EF4-FFF2-40B4-BE49-F238E27FC236}">
                  <a16:creationId xmlns:a16="http://schemas.microsoft.com/office/drawing/2014/main" id="{427141DF-5457-4673-B816-C6C5C72AE9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0">
              <a:extLst>
                <a:ext uri="{FF2B5EF4-FFF2-40B4-BE49-F238E27FC236}">
                  <a16:creationId xmlns:a16="http://schemas.microsoft.com/office/drawing/2014/main" id="{BC9A176E-C84F-4816-97D4-426B396FC0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1">
              <a:extLst>
                <a:ext uri="{FF2B5EF4-FFF2-40B4-BE49-F238E27FC236}">
                  <a16:creationId xmlns:a16="http://schemas.microsoft.com/office/drawing/2014/main" id="{981B905A-332A-49BC-9456-7D0337D9BD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2">
              <a:extLst>
                <a:ext uri="{FF2B5EF4-FFF2-40B4-BE49-F238E27FC236}">
                  <a16:creationId xmlns:a16="http://schemas.microsoft.com/office/drawing/2014/main" id="{2EBD9769-DFB9-4970-91FF-137E685AF6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3">
              <a:extLst>
                <a:ext uri="{FF2B5EF4-FFF2-40B4-BE49-F238E27FC236}">
                  <a16:creationId xmlns:a16="http://schemas.microsoft.com/office/drawing/2014/main" id="{21DCB916-2D3C-46BC-9A95-EFC166D96C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4">
              <a:extLst>
                <a:ext uri="{FF2B5EF4-FFF2-40B4-BE49-F238E27FC236}">
                  <a16:creationId xmlns:a16="http://schemas.microsoft.com/office/drawing/2014/main" id="{189DAD37-FFF7-49FA-8FBB-D20A992D48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5">
              <a:extLst>
                <a:ext uri="{FF2B5EF4-FFF2-40B4-BE49-F238E27FC236}">
                  <a16:creationId xmlns:a16="http://schemas.microsoft.com/office/drawing/2014/main" id="{D148A64A-D598-4309-BCA9-F67ADE72CB4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16">
              <a:extLst>
                <a:ext uri="{FF2B5EF4-FFF2-40B4-BE49-F238E27FC236}">
                  <a16:creationId xmlns:a16="http://schemas.microsoft.com/office/drawing/2014/main" id="{38A95D77-7745-4551-BBD5-3515A074D3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17">
              <a:extLst>
                <a:ext uri="{FF2B5EF4-FFF2-40B4-BE49-F238E27FC236}">
                  <a16:creationId xmlns:a16="http://schemas.microsoft.com/office/drawing/2014/main" id="{A2C20B7F-80D6-4D48-BB2A-9AEC8549489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18">
              <a:extLst>
                <a:ext uri="{FF2B5EF4-FFF2-40B4-BE49-F238E27FC236}">
                  <a16:creationId xmlns:a16="http://schemas.microsoft.com/office/drawing/2014/main" id="{55589882-0BB8-42B0-B42F-32A75B1918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19">
              <a:extLst>
                <a:ext uri="{FF2B5EF4-FFF2-40B4-BE49-F238E27FC236}">
                  <a16:creationId xmlns:a16="http://schemas.microsoft.com/office/drawing/2014/main" id="{53673B9F-5864-445E-82E7-0A8324FA85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20">
              <a:extLst>
                <a:ext uri="{FF2B5EF4-FFF2-40B4-BE49-F238E27FC236}">
                  <a16:creationId xmlns:a16="http://schemas.microsoft.com/office/drawing/2014/main" id="{16FF3B3D-59FE-4AE1-AA54-14A691D6BF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21">
              <a:extLst>
                <a:ext uri="{FF2B5EF4-FFF2-40B4-BE49-F238E27FC236}">
                  <a16:creationId xmlns:a16="http://schemas.microsoft.com/office/drawing/2014/main" id="{901CA0F0-4962-4EC5-BA5B-3F0A967FC8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22">
              <a:extLst>
                <a:ext uri="{FF2B5EF4-FFF2-40B4-BE49-F238E27FC236}">
                  <a16:creationId xmlns:a16="http://schemas.microsoft.com/office/drawing/2014/main" id="{3DD02E26-C2AD-4062-85BD-28D172C9E7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Freeform 23">
              <a:extLst>
                <a:ext uri="{FF2B5EF4-FFF2-40B4-BE49-F238E27FC236}">
                  <a16:creationId xmlns:a16="http://schemas.microsoft.com/office/drawing/2014/main" id="{D7B60BD4-07C1-461F-B38E-B39EBACA3A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Freeform 24">
              <a:extLst>
                <a:ext uri="{FF2B5EF4-FFF2-40B4-BE49-F238E27FC236}">
                  <a16:creationId xmlns:a16="http://schemas.microsoft.com/office/drawing/2014/main" id="{D81BB3F7-E4A5-4BD9-A70D-FDA6C9127F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Freeform 25">
              <a:extLst>
                <a:ext uri="{FF2B5EF4-FFF2-40B4-BE49-F238E27FC236}">
                  <a16:creationId xmlns:a16="http://schemas.microsoft.com/office/drawing/2014/main" id="{B93A80B5-32BA-48BB-941A-4FC64AC62E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66" name="Rectangle 65">
            <a:extLst>
              <a:ext uri="{FF2B5EF4-FFF2-40B4-BE49-F238E27FC236}">
                <a16:creationId xmlns:a16="http://schemas.microsoft.com/office/drawing/2014/main" id="{9C057A66-6E97-4BA5-B4B3-2690ACE3CE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047102"/>
            <a:ext cx="5936885"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Isosceles Triangle 22">
            <a:extLst>
              <a:ext uri="{FF2B5EF4-FFF2-40B4-BE49-F238E27FC236}">
                <a16:creationId xmlns:a16="http://schemas.microsoft.com/office/drawing/2014/main" id="{764884A8-16DD-467F-A648-70B32E20BA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2131" y="55465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276681CD-6924-4550-926C-667FC2C6A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634393"/>
            <a:ext cx="5935796" cy="39173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0A1E3EA-46E0-491E-A77B-C8CCFB3CB6A7}"/>
              </a:ext>
            </a:extLst>
          </p:cNvPr>
          <p:cNvSpPr>
            <a:spLocks noGrp="1"/>
          </p:cNvSpPr>
          <p:nvPr>
            <p:ph type="title"/>
          </p:nvPr>
        </p:nvSpPr>
        <p:spPr>
          <a:xfrm>
            <a:off x="873978" y="1718735"/>
            <a:ext cx="5767566" cy="1072378"/>
          </a:xfrm>
        </p:spPr>
        <p:txBody>
          <a:bodyPr anchor="ctr">
            <a:normAutofit/>
          </a:bodyPr>
          <a:lstStyle/>
          <a:p>
            <a:r>
              <a:rPr lang="nl-NL" sz="3600"/>
              <a:t>Wat is transdermaal toedienen:</a:t>
            </a:r>
          </a:p>
        </p:txBody>
      </p:sp>
      <p:sp>
        <p:nvSpPr>
          <p:cNvPr id="3" name="Tijdelijke aanduiding voor inhoud 2">
            <a:extLst>
              <a:ext uri="{FF2B5EF4-FFF2-40B4-BE49-F238E27FC236}">
                <a16:creationId xmlns:a16="http://schemas.microsoft.com/office/drawing/2014/main" id="{7F52508D-8FEB-466F-9ACE-D1BF41B8E682}"/>
              </a:ext>
            </a:extLst>
          </p:cNvPr>
          <p:cNvSpPr>
            <a:spLocks noGrp="1"/>
          </p:cNvSpPr>
          <p:nvPr>
            <p:ph idx="1"/>
          </p:nvPr>
        </p:nvSpPr>
        <p:spPr>
          <a:xfrm>
            <a:off x="873102" y="2789239"/>
            <a:ext cx="5768442" cy="2683606"/>
          </a:xfrm>
        </p:spPr>
        <p:txBody>
          <a:bodyPr>
            <a:normAutofit/>
          </a:bodyPr>
          <a:lstStyle/>
          <a:p>
            <a:pPr marL="0" indent="0">
              <a:buNone/>
            </a:pPr>
            <a:r>
              <a:rPr lang="nl-NL" sz="1500" dirty="0">
                <a:solidFill>
                  <a:srgbClr val="FFFFFE"/>
                </a:solidFill>
              </a:rPr>
              <a:t>Via de huid kunnen stoffen worden opgenomen in het bloed. Deze transdermale toedieningsweg is slechts voor een beperkt aantal geneesmiddelen geschikt. De toedieningsvorm voor transdermale toediening is een pleister en heel soms een zalf. </a:t>
            </a:r>
          </a:p>
          <a:p>
            <a:r>
              <a:rPr lang="nl-NL" sz="1500" dirty="0">
                <a:solidFill>
                  <a:srgbClr val="FFFFFE"/>
                </a:solidFill>
              </a:rPr>
              <a:t>Het doel is om gedurende langere tijd kleine hoeveelheden van een medicijn af te geven.</a:t>
            </a:r>
          </a:p>
          <a:p>
            <a:r>
              <a:rPr lang="nl-NL" sz="1500" dirty="0">
                <a:solidFill>
                  <a:srgbClr val="FFFFFE"/>
                </a:solidFill>
              </a:rPr>
              <a:t>Doordat de huid het medicijn resorbeert (opneemt). Komt het medicijn in de kleine vaten onder de huid terecht. </a:t>
            </a:r>
          </a:p>
        </p:txBody>
      </p:sp>
      <p:pic>
        <p:nvPicPr>
          <p:cNvPr id="37" name="Picture 36" descr="Kleurrijke pillen gestapeld om een staafdiagram te maken">
            <a:extLst>
              <a:ext uri="{FF2B5EF4-FFF2-40B4-BE49-F238E27FC236}">
                <a16:creationId xmlns:a16="http://schemas.microsoft.com/office/drawing/2014/main" id="{C481B2B1-1EA5-6367-AE41-5493A90EC9F8}"/>
              </a:ext>
            </a:extLst>
          </p:cNvPr>
          <p:cNvPicPr>
            <a:picLocks noChangeAspect="1"/>
          </p:cNvPicPr>
          <p:nvPr/>
        </p:nvPicPr>
        <p:blipFill rotWithShape="1">
          <a:blip r:embed="rId2"/>
          <a:srcRect l="36272" r="17195" b="-1"/>
          <a:stretch/>
        </p:blipFill>
        <p:spPr>
          <a:xfrm>
            <a:off x="7549862" y="227"/>
            <a:ext cx="4641833" cy="6858000"/>
          </a:xfrm>
          <a:prstGeom prst="rect">
            <a:avLst/>
          </a:prstGeom>
        </p:spPr>
      </p:pic>
    </p:spTree>
    <p:extLst>
      <p:ext uri="{BB962C8B-B14F-4D97-AF65-F5344CB8AC3E}">
        <p14:creationId xmlns:p14="http://schemas.microsoft.com/office/powerpoint/2010/main" val="1785777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10CE3618-1D7A-4256-B2AF-9DB692996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B984687B-789E-453B-921F-7804CCA6BA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3" name="Freeform 5">
              <a:extLst>
                <a:ext uri="{FF2B5EF4-FFF2-40B4-BE49-F238E27FC236}">
                  <a16:creationId xmlns:a16="http://schemas.microsoft.com/office/drawing/2014/main" id="{0495A546-1866-442A-8EF9-B683FCB39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4" name="Freeform 6">
              <a:extLst>
                <a:ext uri="{FF2B5EF4-FFF2-40B4-BE49-F238E27FC236}">
                  <a16:creationId xmlns:a16="http://schemas.microsoft.com/office/drawing/2014/main" id="{20FC9B1F-EB6E-40D2-8261-0142E7326F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7">
              <a:extLst>
                <a:ext uri="{FF2B5EF4-FFF2-40B4-BE49-F238E27FC236}">
                  <a16:creationId xmlns:a16="http://schemas.microsoft.com/office/drawing/2014/main" id="{08DB0E74-FB47-4298-AF40-FAC8939F9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8">
              <a:extLst>
                <a:ext uri="{FF2B5EF4-FFF2-40B4-BE49-F238E27FC236}">
                  <a16:creationId xmlns:a16="http://schemas.microsoft.com/office/drawing/2014/main" id="{08813488-5B66-4FB7-A177-9B9B4658D6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7" name="Freeform 9">
              <a:extLst>
                <a:ext uri="{FF2B5EF4-FFF2-40B4-BE49-F238E27FC236}">
                  <a16:creationId xmlns:a16="http://schemas.microsoft.com/office/drawing/2014/main" id="{235E4BF3-25DA-41E9-B880-A0DC6C1EF9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0">
              <a:extLst>
                <a:ext uri="{FF2B5EF4-FFF2-40B4-BE49-F238E27FC236}">
                  <a16:creationId xmlns:a16="http://schemas.microsoft.com/office/drawing/2014/main" id="{813C1F92-ED6B-4F19-9415-BFB5B5B5A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9" name="Freeform 11">
              <a:extLst>
                <a:ext uri="{FF2B5EF4-FFF2-40B4-BE49-F238E27FC236}">
                  <a16:creationId xmlns:a16="http://schemas.microsoft.com/office/drawing/2014/main" id="{9E40EF46-D7B9-447E-ACB4-D78972199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2">
              <a:extLst>
                <a:ext uri="{FF2B5EF4-FFF2-40B4-BE49-F238E27FC236}">
                  <a16:creationId xmlns:a16="http://schemas.microsoft.com/office/drawing/2014/main" id="{123CAE24-12FF-43D7-A6C0-6AA792E3AB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3">
              <a:extLst>
                <a:ext uri="{FF2B5EF4-FFF2-40B4-BE49-F238E27FC236}">
                  <a16:creationId xmlns:a16="http://schemas.microsoft.com/office/drawing/2014/main" id="{B372F5DB-BF3F-4325-85B0-CDCE7A6A68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4">
              <a:extLst>
                <a:ext uri="{FF2B5EF4-FFF2-40B4-BE49-F238E27FC236}">
                  <a16:creationId xmlns:a16="http://schemas.microsoft.com/office/drawing/2014/main" id="{B25A9653-2959-449B-BA93-64D5656B1A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5">
              <a:extLst>
                <a:ext uri="{FF2B5EF4-FFF2-40B4-BE49-F238E27FC236}">
                  <a16:creationId xmlns:a16="http://schemas.microsoft.com/office/drawing/2014/main" id="{683D52E0-024E-49EA-B58E-AFCB54B930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6">
              <a:extLst>
                <a:ext uri="{FF2B5EF4-FFF2-40B4-BE49-F238E27FC236}">
                  <a16:creationId xmlns:a16="http://schemas.microsoft.com/office/drawing/2014/main" id="{B42DB067-C8BB-4763-B3AC-A1AFC1F94C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7">
              <a:extLst>
                <a:ext uri="{FF2B5EF4-FFF2-40B4-BE49-F238E27FC236}">
                  <a16:creationId xmlns:a16="http://schemas.microsoft.com/office/drawing/2014/main" id="{4BFADE60-883C-490B-8717-29178631E0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8">
              <a:extLst>
                <a:ext uri="{FF2B5EF4-FFF2-40B4-BE49-F238E27FC236}">
                  <a16:creationId xmlns:a16="http://schemas.microsoft.com/office/drawing/2014/main" id="{276CDC4A-1010-43AB-BD13-E9BC487D68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19">
              <a:extLst>
                <a:ext uri="{FF2B5EF4-FFF2-40B4-BE49-F238E27FC236}">
                  <a16:creationId xmlns:a16="http://schemas.microsoft.com/office/drawing/2014/main" id="{E6DA892F-7AE7-4A83-9BFB-D5FDBA16D9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0">
              <a:extLst>
                <a:ext uri="{FF2B5EF4-FFF2-40B4-BE49-F238E27FC236}">
                  <a16:creationId xmlns:a16="http://schemas.microsoft.com/office/drawing/2014/main" id="{2079130B-2394-449B-80DB-0B9946C7B6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9" name="Freeform 21">
              <a:extLst>
                <a:ext uri="{FF2B5EF4-FFF2-40B4-BE49-F238E27FC236}">
                  <a16:creationId xmlns:a16="http://schemas.microsoft.com/office/drawing/2014/main" id="{2F852A68-5FD2-4BD4-902A-37D580B798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0" name="Freeform 22">
              <a:extLst>
                <a:ext uri="{FF2B5EF4-FFF2-40B4-BE49-F238E27FC236}">
                  <a16:creationId xmlns:a16="http://schemas.microsoft.com/office/drawing/2014/main" id="{1CD48066-FF17-425E-9EEC-795CD0CA40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23">
              <a:extLst>
                <a:ext uri="{FF2B5EF4-FFF2-40B4-BE49-F238E27FC236}">
                  <a16:creationId xmlns:a16="http://schemas.microsoft.com/office/drawing/2014/main" id="{374D862B-A8E1-4CB9-8529-077C6DBA5C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24">
              <a:extLst>
                <a:ext uri="{FF2B5EF4-FFF2-40B4-BE49-F238E27FC236}">
                  <a16:creationId xmlns:a16="http://schemas.microsoft.com/office/drawing/2014/main" id="{5A3B1A83-9C72-4407-A5BF-A9EAA5C4D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25">
              <a:extLst>
                <a:ext uri="{FF2B5EF4-FFF2-40B4-BE49-F238E27FC236}">
                  <a16:creationId xmlns:a16="http://schemas.microsoft.com/office/drawing/2014/main" id="{C73AF399-B36E-419F-92C0-533EFBD9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el 1">
            <a:extLst>
              <a:ext uri="{FF2B5EF4-FFF2-40B4-BE49-F238E27FC236}">
                <a16:creationId xmlns:a16="http://schemas.microsoft.com/office/drawing/2014/main" id="{CA50BF67-3224-4EFF-B7E8-083C8D4D23F4}"/>
              </a:ext>
            </a:extLst>
          </p:cNvPr>
          <p:cNvSpPr>
            <a:spLocks noGrp="1"/>
          </p:cNvSpPr>
          <p:nvPr>
            <p:ph type="title"/>
          </p:nvPr>
        </p:nvSpPr>
        <p:spPr>
          <a:xfrm>
            <a:off x="888631" y="1477651"/>
            <a:ext cx="3756774" cy="4575659"/>
          </a:xfrm>
        </p:spPr>
        <p:txBody>
          <a:bodyPr anchor="t">
            <a:normAutofit/>
          </a:bodyPr>
          <a:lstStyle/>
          <a:p>
            <a:pPr algn="l"/>
            <a:r>
              <a:rPr lang="nl-NL" sz="5400">
                <a:solidFill>
                  <a:schemeClr val="accent1"/>
                </a:solidFill>
              </a:rPr>
              <a:t>Zalven en pleisters</a:t>
            </a:r>
          </a:p>
        </p:txBody>
      </p:sp>
      <p:sp>
        <p:nvSpPr>
          <p:cNvPr id="65" name="Isosceles Triangle 64">
            <a:extLst>
              <a:ext uri="{FF2B5EF4-FFF2-40B4-BE49-F238E27FC236}">
                <a16:creationId xmlns:a16="http://schemas.microsoft.com/office/drawing/2014/main" id="{3F39476B-1A6D-47CB-AC7A-FB87EF003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27553" y="1375241"/>
            <a:ext cx="175681" cy="1665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600" dirty="0"/>
          </a:p>
        </p:txBody>
      </p:sp>
      <p:sp>
        <p:nvSpPr>
          <p:cNvPr id="3" name="Tijdelijke aanduiding voor inhoud 2">
            <a:extLst>
              <a:ext uri="{FF2B5EF4-FFF2-40B4-BE49-F238E27FC236}">
                <a16:creationId xmlns:a16="http://schemas.microsoft.com/office/drawing/2014/main" id="{03105F6B-F1E9-42BB-8148-74E9CA09C508}"/>
              </a:ext>
            </a:extLst>
          </p:cNvPr>
          <p:cNvSpPr>
            <a:spLocks noGrp="1"/>
          </p:cNvSpPr>
          <p:nvPr>
            <p:ph idx="1"/>
          </p:nvPr>
        </p:nvSpPr>
        <p:spPr>
          <a:xfrm>
            <a:off x="5239764" y="1477651"/>
            <a:ext cx="6160555" cy="4575660"/>
          </a:xfrm>
        </p:spPr>
        <p:txBody>
          <a:bodyPr anchor="t">
            <a:normAutofit/>
          </a:bodyPr>
          <a:lstStyle/>
          <a:p>
            <a:pPr marL="0" indent="0">
              <a:lnSpc>
                <a:spcPct val="110000"/>
              </a:lnSpc>
              <a:spcBef>
                <a:spcPts val="50"/>
              </a:spcBef>
              <a:spcAft>
                <a:spcPts val="10"/>
              </a:spcAft>
              <a:buNone/>
            </a:pPr>
            <a:r>
              <a:rPr lang="nl-NL" sz="1700" b="1" u="sng" dirty="0"/>
              <a:t>Een zalf/crème:</a:t>
            </a:r>
          </a:p>
          <a:p>
            <a:pPr>
              <a:lnSpc>
                <a:spcPct val="110000"/>
              </a:lnSpc>
              <a:spcBef>
                <a:spcPts val="50"/>
              </a:spcBef>
              <a:spcAft>
                <a:spcPts val="10"/>
              </a:spcAft>
            </a:pPr>
            <a:r>
              <a:rPr lang="nl-NL" sz="1700" dirty="0"/>
              <a:t>Een basis met daarin verwerkt een werkzame stof</a:t>
            </a:r>
          </a:p>
          <a:p>
            <a:pPr>
              <a:lnSpc>
                <a:spcPct val="110000"/>
              </a:lnSpc>
              <a:spcBef>
                <a:spcPts val="50"/>
              </a:spcBef>
              <a:spcAft>
                <a:spcPts val="10"/>
              </a:spcAft>
            </a:pPr>
            <a:r>
              <a:rPr lang="nl-NL" sz="1700" dirty="0"/>
              <a:t>Een zalfbasis bestaat meestal uit vetten</a:t>
            </a:r>
          </a:p>
          <a:p>
            <a:pPr>
              <a:lnSpc>
                <a:spcPct val="110000"/>
              </a:lnSpc>
              <a:spcBef>
                <a:spcPts val="50"/>
              </a:spcBef>
              <a:spcAft>
                <a:spcPts val="10"/>
              </a:spcAft>
            </a:pPr>
            <a:r>
              <a:rPr lang="nl-NL" sz="1700" dirty="0"/>
              <a:t>Een </a:t>
            </a:r>
            <a:r>
              <a:rPr lang="nl-NL" sz="1700" dirty="0" err="1"/>
              <a:t>crèmebasis</a:t>
            </a:r>
            <a:r>
              <a:rPr lang="nl-NL" sz="1700" dirty="0"/>
              <a:t> bevat vet en water</a:t>
            </a:r>
          </a:p>
          <a:p>
            <a:pPr>
              <a:lnSpc>
                <a:spcPct val="110000"/>
              </a:lnSpc>
              <a:spcBef>
                <a:spcPts val="50"/>
              </a:spcBef>
              <a:spcAft>
                <a:spcPts val="10"/>
              </a:spcAft>
            </a:pPr>
            <a:r>
              <a:rPr lang="nl-NL" sz="1700" dirty="0"/>
              <a:t>Crèmes vaak voorkeur</a:t>
            </a:r>
          </a:p>
          <a:p>
            <a:pPr>
              <a:lnSpc>
                <a:spcPct val="110000"/>
              </a:lnSpc>
              <a:spcBef>
                <a:spcPts val="50"/>
              </a:spcBef>
              <a:spcAft>
                <a:spcPts val="10"/>
              </a:spcAft>
            </a:pPr>
            <a:r>
              <a:rPr lang="nl-NL" sz="1700" dirty="0"/>
              <a:t>Zalven worden voornamelijk gebruikt waarbij de huid erg droog is.</a:t>
            </a:r>
          </a:p>
          <a:p>
            <a:pPr>
              <a:lnSpc>
                <a:spcPct val="110000"/>
              </a:lnSpc>
              <a:spcBef>
                <a:spcPts val="50"/>
              </a:spcBef>
              <a:spcAft>
                <a:spcPts val="10"/>
              </a:spcAft>
            </a:pPr>
            <a:endParaRPr lang="nl-NL" sz="1700" dirty="0"/>
          </a:p>
          <a:p>
            <a:pPr marL="0" indent="0">
              <a:lnSpc>
                <a:spcPct val="110000"/>
              </a:lnSpc>
              <a:spcBef>
                <a:spcPts val="50"/>
              </a:spcBef>
              <a:spcAft>
                <a:spcPts val="10"/>
              </a:spcAft>
              <a:buNone/>
            </a:pPr>
            <a:r>
              <a:rPr lang="nl-NL" sz="1700" b="1" u="sng" dirty="0"/>
              <a:t>Pleisters:</a:t>
            </a:r>
          </a:p>
          <a:p>
            <a:pPr>
              <a:lnSpc>
                <a:spcPct val="110000"/>
              </a:lnSpc>
              <a:spcBef>
                <a:spcPts val="50"/>
              </a:spcBef>
              <a:spcAft>
                <a:spcPts val="10"/>
              </a:spcAft>
            </a:pPr>
            <a:r>
              <a:rPr lang="nl-NL" sz="1700" dirty="0"/>
              <a:t>De stof komt via de huid langzaam in het bloed terecht.</a:t>
            </a:r>
          </a:p>
          <a:p>
            <a:pPr>
              <a:lnSpc>
                <a:spcPct val="110000"/>
              </a:lnSpc>
              <a:spcBef>
                <a:spcPts val="50"/>
              </a:spcBef>
              <a:spcAft>
                <a:spcPts val="10"/>
              </a:spcAft>
            </a:pPr>
            <a:r>
              <a:rPr lang="nl-NL" sz="1700" dirty="0"/>
              <a:t>Indicaties; Hormonen, overgang, pijnstilling, POB, nicotine.</a:t>
            </a:r>
          </a:p>
          <a:p>
            <a:pPr>
              <a:lnSpc>
                <a:spcPct val="110000"/>
              </a:lnSpc>
              <a:spcBef>
                <a:spcPts val="50"/>
              </a:spcBef>
              <a:spcAft>
                <a:spcPts val="10"/>
              </a:spcAft>
            </a:pPr>
            <a:r>
              <a:rPr lang="nl-NL" sz="1700" dirty="0"/>
              <a:t>Kunnen aantal dagen blijven zitten (vaak 3 dagen)</a:t>
            </a:r>
          </a:p>
          <a:p>
            <a:pPr>
              <a:lnSpc>
                <a:spcPct val="110000"/>
              </a:lnSpc>
              <a:spcBef>
                <a:spcPts val="50"/>
              </a:spcBef>
              <a:spcAft>
                <a:spcPts val="10"/>
              </a:spcAft>
            </a:pPr>
            <a:r>
              <a:rPr lang="nl-NL" sz="1700" dirty="0"/>
              <a:t>Extra fixeren met transparante pleister (</a:t>
            </a:r>
            <a:r>
              <a:rPr lang="nl-NL" sz="1700" dirty="0" err="1"/>
              <a:t>Tegaderm</a:t>
            </a:r>
            <a:r>
              <a:rPr lang="nl-NL" sz="1700" dirty="0"/>
              <a:t>)</a:t>
            </a:r>
          </a:p>
          <a:p>
            <a:pPr>
              <a:lnSpc>
                <a:spcPct val="110000"/>
              </a:lnSpc>
              <a:spcBef>
                <a:spcPts val="50"/>
              </a:spcBef>
              <a:spcAft>
                <a:spcPts val="10"/>
              </a:spcAft>
            </a:pPr>
            <a:r>
              <a:rPr lang="nl-NL" sz="1700" dirty="0"/>
              <a:t>Mogen blijven zitten tijdens het douchen. </a:t>
            </a:r>
          </a:p>
          <a:p>
            <a:pPr>
              <a:lnSpc>
                <a:spcPct val="110000"/>
              </a:lnSpc>
              <a:spcBef>
                <a:spcPts val="50"/>
              </a:spcBef>
              <a:spcAft>
                <a:spcPts val="10"/>
              </a:spcAft>
            </a:pPr>
            <a:endParaRPr lang="nl-NL" sz="1700" dirty="0"/>
          </a:p>
          <a:p>
            <a:pPr>
              <a:lnSpc>
                <a:spcPct val="110000"/>
              </a:lnSpc>
            </a:pPr>
            <a:endParaRPr lang="nl-NL" sz="1700" dirty="0"/>
          </a:p>
        </p:txBody>
      </p:sp>
    </p:spTree>
    <p:extLst>
      <p:ext uri="{BB962C8B-B14F-4D97-AF65-F5344CB8AC3E}">
        <p14:creationId xmlns:p14="http://schemas.microsoft.com/office/powerpoint/2010/main" val="3652996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6C0F042-8901-4577-A0C8-3C1650FDA7D3}"/>
              </a:ext>
            </a:extLst>
          </p:cNvPr>
          <p:cNvSpPr>
            <a:spLocks noGrp="1"/>
          </p:cNvSpPr>
          <p:nvPr>
            <p:ph type="title"/>
          </p:nvPr>
        </p:nvSpPr>
        <p:spPr>
          <a:xfrm>
            <a:off x="2880485" y="841375"/>
            <a:ext cx="7187440" cy="1230570"/>
          </a:xfrm>
        </p:spPr>
        <p:txBody>
          <a:bodyPr anchor="t">
            <a:normAutofit fontScale="90000"/>
          </a:bodyPr>
          <a:lstStyle/>
          <a:p>
            <a:pPr algn="l"/>
            <a:r>
              <a:rPr lang="nl-NL" sz="3600" dirty="0">
                <a:solidFill>
                  <a:schemeClr val="accent1"/>
                </a:solidFill>
              </a:rPr>
              <a:t>Aandachtspunten plakken nieuwe pleister:</a:t>
            </a:r>
          </a:p>
        </p:txBody>
      </p:sp>
      <p:sp>
        <p:nvSpPr>
          <p:cNvPr id="35" name="Isosceles Triangle 34">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Tijdelijke aanduiding voor inhoud 2">
            <a:extLst>
              <a:ext uri="{FF2B5EF4-FFF2-40B4-BE49-F238E27FC236}">
                <a16:creationId xmlns:a16="http://schemas.microsoft.com/office/drawing/2014/main" id="{8BEE9E1D-1663-449A-9EA8-7E8D85494CBE}"/>
              </a:ext>
            </a:extLst>
          </p:cNvPr>
          <p:cNvSpPr>
            <a:spLocks noGrp="1"/>
          </p:cNvSpPr>
          <p:nvPr>
            <p:ph idx="1"/>
          </p:nvPr>
        </p:nvSpPr>
        <p:spPr>
          <a:xfrm>
            <a:off x="2880487" y="2249046"/>
            <a:ext cx="6565138" cy="3802762"/>
          </a:xfrm>
        </p:spPr>
        <p:txBody>
          <a:bodyPr anchor="t">
            <a:normAutofit/>
          </a:bodyPr>
          <a:lstStyle/>
          <a:p>
            <a:r>
              <a:rPr lang="nl-NL" sz="1600" dirty="0"/>
              <a:t>Een pleister hoeft niet altijd dagelijks te worden verwijderd. </a:t>
            </a:r>
          </a:p>
          <a:p>
            <a:r>
              <a:rPr lang="nl-NL" sz="1600" dirty="0"/>
              <a:t>Meestal is twee- tot driemaal per week verwisselen voldoende. </a:t>
            </a:r>
          </a:p>
          <a:p>
            <a:r>
              <a:rPr lang="nl-NL" sz="1600" dirty="0"/>
              <a:t>Een nieuwe pleister moet altijd op een verse plek worden geplakt om huidirritaties te voorkomen. </a:t>
            </a:r>
          </a:p>
          <a:p>
            <a:r>
              <a:rPr lang="nl-NL" sz="1600" dirty="0"/>
              <a:t>De pleister kan blijven zitten tijdens het douchen.</a:t>
            </a:r>
          </a:p>
          <a:p>
            <a:pPr marL="0" indent="0">
              <a:buNone/>
            </a:pPr>
            <a:r>
              <a:rPr lang="nl-NL" sz="1600" b="1" dirty="0">
                <a:highlight>
                  <a:srgbClr val="FFFF00"/>
                </a:highlight>
              </a:rPr>
              <a:t>Denk aan je eigen veiligheid</a:t>
            </a:r>
            <a:r>
              <a:rPr lang="nl-NL" sz="1600" dirty="0">
                <a:highlight>
                  <a:srgbClr val="FFFF00"/>
                </a:highlight>
              </a:rPr>
              <a:t>. Een pleister ziet er vaak onschuldig uit, maar deze pleister bevatten medicijnen! Dus let op voor je eigen veiligheid en draag zo nodig handschoenen. </a:t>
            </a:r>
          </a:p>
          <a:p>
            <a:endParaRPr lang="nl-NL" sz="1600" dirty="0"/>
          </a:p>
        </p:txBody>
      </p:sp>
    </p:spTree>
    <p:extLst>
      <p:ext uri="{BB962C8B-B14F-4D97-AF65-F5344CB8AC3E}">
        <p14:creationId xmlns:p14="http://schemas.microsoft.com/office/powerpoint/2010/main" val="510160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BB4072A-0AA2-484A-A320-031FDEE77E30}"/>
              </a:ext>
            </a:extLst>
          </p:cNvPr>
          <p:cNvSpPr>
            <a:spLocks noGrp="1"/>
          </p:cNvSpPr>
          <p:nvPr>
            <p:ph type="title"/>
          </p:nvPr>
        </p:nvSpPr>
        <p:spPr>
          <a:xfrm>
            <a:off x="2880485" y="841375"/>
            <a:ext cx="6230857" cy="1230570"/>
          </a:xfrm>
        </p:spPr>
        <p:txBody>
          <a:bodyPr anchor="t">
            <a:normAutofit/>
          </a:bodyPr>
          <a:lstStyle/>
          <a:p>
            <a:pPr algn="l"/>
            <a:r>
              <a:rPr lang="nl-NL" sz="3600" dirty="0">
                <a:solidFill>
                  <a:schemeClr val="accent1"/>
                </a:solidFill>
              </a:rPr>
              <a:t>Verschillende pleisters:</a:t>
            </a:r>
          </a:p>
        </p:txBody>
      </p:sp>
      <p:sp>
        <p:nvSpPr>
          <p:cNvPr id="35" name="Isosceles Triangle 34">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pic>
        <p:nvPicPr>
          <p:cNvPr id="4" name="Tijdelijke aanduiding voor inhoud 3">
            <a:extLst>
              <a:ext uri="{FF2B5EF4-FFF2-40B4-BE49-F238E27FC236}">
                <a16:creationId xmlns:a16="http://schemas.microsoft.com/office/drawing/2014/main" id="{BCCBBC7D-B4E0-448A-A14A-2BF6B1C93689}"/>
              </a:ext>
            </a:extLst>
          </p:cNvPr>
          <p:cNvPicPr>
            <a:picLocks noGrp="1" noChangeAspect="1"/>
          </p:cNvPicPr>
          <p:nvPr>
            <p:ph idx="1"/>
          </p:nvPr>
        </p:nvPicPr>
        <p:blipFill>
          <a:blip r:embed="rId2"/>
          <a:stretch>
            <a:fillRect/>
          </a:stretch>
        </p:blipFill>
        <p:spPr>
          <a:xfrm>
            <a:off x="2479676" y="1771393"/>
            <a:ext cx="2143125" cy="2143125"/>
          </a:xfrm>
          <a:prstGeom prst="rect">
            <a:avLst/>
          </a:prstGeom>
        </p:spPr>
      </p:pic>
      <p:pic>
        <p:nvPicPr>
          <p:cNvPr id="5" name="Afbeelding 4">
            <a:extLst>
              <a:ext uri="{FF2B5EF4-FFF2-40B4-BE49-F238E27FC236}">
                <a16:creationId xmlns:a16="http://schemas.microsoft.com/office/drawing/2014/main" id="{31F1E607-9715-497A-8D8C-2AC31A5EC4E9}"/>
              </a:ext>
            </a:extLst>
          </p:cNvPr>
          <p:cNvPicPr>
            <a:picLocks noChangeAspect="1"/>
          </p:cNvPicPr>
          <p:nvPr/>
        </p:nvPicPr>
        <p:blipFill>
          <a:blip r:embed="rId3"/>
          <a:stretch>
            <a:fillRect/>
          </a:stretch>
        </p:blipFill>
        <p:spPr>
          <a:xfrm>
            <a:off x="2492075" y="4293623"/>
            <a:ext cx="1990725" cy="2295525"/>
          </a:xfrm>
          <a:prstGeom prst="rect">
            <a:avLst/>
          </a:prstGeom>
        </p:spPr>
      </p:pic>
      <p:pic>
        <p:nvPicPr>
          <p:cNvPr id="6" name="Afbeelding 5">
            <a:extLst>
              <a:ext uri="{FF2B5EF4-FFF2-40B4-BE49-F238E27FC236}">
                <a16:creationId xmlns:a16="http://schemas.microsoft.com/office/drawing/2014/main" id="{4FD32C25-6110-47B5-A0DA-3BDC11CFB0F2}"/>
              </a:ext>
            </a:extLst>
          </p:cNvPr>
          <p:cNvPicPr>
            <a:picLocks noChangeAspect="1"/>
          </p:cNvPicPr>
          <p:nvPr/>
        </p:nvPicPr>
        <p:blipFill>
          <a:blip r:embed="rId4"/>
          <a:stretch>
            <a:fillRect/>
          </a:stretch>
        </p:blipFill>
        <p:spPr>
          <a:xfrm>
            <a:off x="5366436" y="3204370"/>
            <a:ext cx="2619375" cy="1743075"/>
          </a:xfrm>
          <a:prstGeom prst="rect">
            <a:avLst/>
          </a:prstGeom>
        </p:spPr>
      </p:pic>
      <p:pic>
        <p:nvPicPr>
          <p:cNvPr id="7" name="Afbeelding 6">
            <a:extLst>
              <a:ext uri="{FF2B5EF4-FFF2-40B4-BE49-F238E27FC236}">
                <a16:creationId xmlns:a16="http://schemas.microsoft.com/office/drawing/2014/main" id="{3BF96183-1E2F-4569-A573-EECB65000092}"/>
              </a:ext>
            </a:extLst>
          </p:cNvPr>
          <p:cNvPicPr>
            <a:picLocks noChangeAspect="1"/>
          </p:cNvPicPr>
          <p:nvPr/>
        </p:nvPicPr>
        <p:blipFill>
          <a:blip r:embed="rId5"/>
          <a:stretch>
            <a:fillRect/>
          </a:stretch>
        </p:blipFill>
        <p:spPr>
          <a:xfrm>
            <a:off x="8671912" y="4374585"/>
            <a:ext cx="2133600" cy="2133600"/>
          </a:xfrm>
          <a:prstGeom prst="rect">
            <a:avLst/>
          </a:prstGeom>
        </p:spPr>
      </p:pic>
      <p:pic>
        <p:nvPicPr>
          <p:cNvPr id="9" name="Afbeelding 8">
            <a:extLst>
              <a:ext uri="{FF2B5EF4-FFF2-40B4-BE49-F238E27FC236}">
                <a16:creationId xmlns:a16="http://schemas.microsoft.com/office/drawing/2014/main" id="{D2B61C94-B65D-43AA-8A06-B5173EF88111}"/>
              </a:ext>
            </a:extLst>
          </p:cNvPr>
          <p:cNvPicPr>
            <a:picLocks noChangeAspect="1"/>
          </p:cNvPicPr>
          <p:nvPr/>
        </p:nvPicPr>
        <p:blipFill>
          <a:blip r:embed="rId6"/>
          <a:stretch>
            <a:fillRect/>
          </a:stretch>
        </p:blipFill>
        <p:spPr>
          <a:xfrm>
            <a:off x="8672806" y="1285875"/>
            <a:ext cx="2143125" cy="2143125"/>
          </a:xfrm>
          <a:prstGeom prst="rect">
            <a:avLst/>
          </a:prstGeom>
        </p:spPr>
      </p:pic>
    </p:spTree>
    <p:extLst>
      <p:ext uri="{BB962C8B-B14F-4D97-AF65-F5344CB8AC3E}">
        <p14:creationId xmlns:p14="http://schemas.microsoft.com/office/powerpoint/2010/main" val="2979671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A6D846-8F5F-43DD-93E3-419BE756D134}"/>
              </a:ext>
            </a:extLst>
          </p:cNvPr>
          <p:cNvSpPr>
            <a:spLocks noGrp="1"/>
          </p:cNvSpPr>
          <p:nvPr>
            <p:ph type="ctrTitle"/>
          </p:nvPr>
        </p:nvSpPr>
        <p:spPr>
          <a:xfrm>
            <a:off x="1752749" y="175683"/>
            <a:ext cx="8679915" cy="1748729"/>
          </a:xfrm>
        </p:spPr>
        <p:txBody>
          <a:bodyPr/>
          <a:lstStyle/>
          <a:p>
            <a:r>
              <a:rPr lang="nl-NL" dirty="0"/>
              <a:t>Wat is er blijven plakken?</a:t>
            </a:r>
          </a:p>
        </p:txBody>
      </p:sp>
      <p:pic>
        <p:nvPicPr>
          <p:cNvPr id="5" name="Afbeelding 4" descr="Afbeelding met persoon&#10;&#10;Automatisch gegenereerde beschrijving">
            <a:extLst>
              <a:ext uri="{FF2B5EF4-FFF2-40B4-BE49-F238E27FC236}">
                <a16:creationId xmlns:a16="http://schemas.microsoft.com/office/drawing/2014/main" id="{0D2DF80C-FD31-D476-D546-21E91A3E5A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4862" y="2657475"/>
            <a:ext cx="2962275" cy="1543050"/>
          </a:xfrm>
          <a:prstGeom prst="rect">
            <a:avLst/>
          </a:prstGeom>
        </p:spPr>
      </p:pic>
    </p:spTree>
    <p:extLst>
      <p:ext uri="{BB962C8B-B14F-4D97-AF65-F5344CB8AC3E}">
        <p14:creationId xmlns:p14="http://schemas.microsoft.com/office/powerpoint/2010/main" val="2603285872"/>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docProps/app.xml><?xml version="1.0" encoding="utf-8"?>
<Properties xmlns="http://schemas.openxmlformats.org/officeDocument/2006/extended-properties" xmlns:vt="http://schemas.openxmlformats.org/officeDocument/2006/docPropsVTypes">
  <Template>TM16401371[[fn=Atlas]]</Template>
  <TotalTime>32</TotalTime>
  <Words>272</Words>
  <Application>Microsoft Office PowerPoint</Application>
  <PresentationFormat>Breedbeeld</PresentationFormat>
  <Paragraphs>27</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Calibri Light</vt:lpstr>
      <vt:lpstr>Rockwell</vt:lpstr>
      <vt:lpstr>Wingdings</vt:lpstr>
      <vt:lpstr>Atlas</vt:lpstr>
      <vt:lpstr>Transdermaal medicijnen toedienen (via de huid)</vt:lpstr>
      <vt:lpstr>Wat is transdermaal toedienen:</vt:lpstr>
      <vt:lpstr>Zalven en pleisters</vt:lpstr>
      <vt:lpstr>Aandachtspunten plakken nieuwe pleister:</vt:lpstr>
      <vt:lpstr>Verschillende pleisters:</vt:lpstr>
      <vt:lpstr>Wat is er blijven plakken?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Transdermaal medicijnen toedienen (via de huid)</dc:title>
  <dc:creator>Kim Gevers - van Uden</dc:creator>
  <cp:lastModifiedBy>Janny Schinkel</cp:lastModifiedBy>
  <cp:revision>2</cp:revision>
  <dcterms:created xsi:type="dcterms:W3CDTF">2022-04-19T13:18:49Z</dcterms:created>
  <dcterms:modified xsi:type="dcterms:W3CDTF">2023-03-28T14:27:28Z</dcterms:modified>
</cp:coreProperties>
</file>